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8" r:id="rId3"/>
    <p:sldId id="257" r:id="rId4"/>
    <p:sldId id="267" r:id="rId5"/>
    <p:sldId id="264" r:id="rId6"/>
    <p:sldId id="268" r:id="rId7"/>
    <p:sldId id="270" r:id="rId8"/>
    <p:sldId id="271" r:id="rId9"/>
    <p:sldId id="272" r:id="rId10"/>
    <p:sldId id="273" r:id="rId11"/>
    <p:sldId id="269" r:id="rId12"/>
    <p:sldId id="265" r:id="rId13"/>
    <p:sldId id="259" r:id="rId14"/>
    <p:sldId id="277" r:id="rId15"/>
    <p:sldId id="280" r:id="rId16"/>
    <p:sldId id="278" r:id="rId17"/>
    <p:sldId id="279" r:id="rId18"/>
    <p:sldId id="274" r:id="rId19"/>
    <p:sldId id="266" r:id="rId20"/>
    <p:sldId id="26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1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3B624-6A1A-9840-8511-DAAFC4852DDC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FEC99-D5ED-3046-A600-9A2BD9008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46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P.V.T. = Process, Voltage, and Temperature</a:t>
            </a:r>
          </a:p>
          <a:p>
            <a:r>
              <a:rPr lang="en-US" dirty="0" smtClean="0"/>
              <a:t>T.M.R.</a:t>
            </a:r>
            <a:r>
              <a:rPr lang="en-US" baseline="0" dirty="0" smtClean="0"/>
              <a:t> = Triple Modular Redundancy</a:t>
            </a:r>
          </a:p>
          <a:p>
            <a:r>
              <a:rPr lang="en-US" baseline="0" dirty="0" smtClean="0"/>
              <a:t>E.C.C. = Error Correction Code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FEC99-D5ED-3046-A600-9A2BD9008A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59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Compare within configurations first</a:t>
            </a:r>
            <a:r>
              <a:rPr lang="en-US" baseline="0" dirty="0" smtClean="0"/>
              <a:t> (i.e. the inverted one was better than the non-inverted one here), then compare across configurations (</a:t>
            </a:r>
            <a:r>
              <a:rPr lang="en-US" baseline="0" dirty="0" err="1" smtClean="0"/>
              <a:t>brent</a:t>
            </a:r>
            <a:r>
              <a:rPr lang="en-US" baseline="0" dirty="0" smtClean="0"/>
              <a:t>-kung used less power, but </a:t>
            </a:r>
            <a:r>
              <a:rPr lang="en-US" baseline="0" dirty="0" err="1" smtClean="0"/>
              <a:t>kogge</a:t>
            </a:r>
            <a:r>
              <a:rPr lang="en-US" baseline="0" dirty="0" smtClean="0"/>
              <a:t>-stone was faster,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FEC99-D5ED-3046-A600-9A2BD9008A9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925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251665B-C24A-4702-B522-6A4334602E03}" type="datetimeFigureOut">
              <a:rPr lang="en-US" smtClean="0"/>
              <a:t>12/11/12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jpeg"/><Relationship Id="rId3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jpeg"/><Relationship Id="rId3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upload.wikimedia.org/wikipedia/commons/a/aa/Full_Adder.svg" TargetMode="External"/><Relationship Id="rId5" Type="http://schemas.openxmlformats.org/officeDocument/2006/relationships/hyperlink" Target="http://upload.wikimedia.org/wikipedia/commons/5/5d/4-bit_ripple_carry_adder.svg" TargetMode="External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Superset Adder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fault-tolerant, reconfigurable parallel prefix adder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42419" y="2916730"/>
            <a:ext cx="44691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K. E. Powers | D. A. Nam | E. A. </a:t>
            </a:r>
            <a:r>
              <a:rPr lang="en-US" b="1" dirty="0" err="1" smtClean="0"/>
              <a:t>Llana</a:t>
            </a:r>
            <a:endParaRPr lang="en-US" b="1" dirty="0" smtClean="0"/>
          </a:p>
          <a:p>
            <a:pPr algn="ctr"/>
            <a:r>
              <a:rPr lang="en-US" dirty="0" smtClean="0"/>
              <a:t>&lt; kep4md | dan6ra | eal2yf &gt; [at] </a:t>
            </a:r>
            <a:r>
              <a:rPr lang="en-US" dirty="0" err="1" smtClean="0"/>
              <a:t>virginia.edu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ECE 4332 – Introduction to VLSI</a:t>
            </a:r>
          </a:p>
          <a:p>
            <a:pPr algn="ctr"/>
            <a:r>
              <a:rPr lang="en-US" dirty="0" smtClean="0"/>
              <a:t>Advised by Professor M. R. Stan</a:t>
            </a:r>
          </a:p>
          <a:p>
            <a:pPr algn="ctr"/>
            <a:r>
              <a:rPr lang="en-US" dirty="0" smtClean="0"/>
              <a:t>University of Virginia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December 10</a:t>
            </a:r>
            <a:r>
              <a:rPr lang="en-US" baseline="30000" dirty="0" smtClean="0"/>
              <a:t>th</a:t>
            </a:r>
            <a:r>
              <a:rPr lang="en-US" dirty="0" smtClean="0"/>
              <a:t>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940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Brent-Kung (Version #4)</a:t>
            </a:r>
            <a:endParaRPr lang="en-US" dirty="0"/>
          </a:p>
        </p:txBody>
      </p:sp>
      <p:cxnSp>
        <p:nvCxnSpPr>
          <p:cNvPr id="3" name="Straight Connector 2"/>
          <p:cNvCxnSpPr>
            <a:stCxn id="18" idx="2"/>
            <a:endCxn id="26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12" idx="2"/>
            <a:endCxn id="27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29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>
            <a:stCxn id="29" idx="4"/>
            <a:endCxn id="41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4"/>
            <a:endCxn id="42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1" idx="4"/>
            <a:endCxn id="43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2" idx="4"/>
            <a:endCxn id="44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3" idx="4"/>
            <a:endCxn id="45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44" idx="4"/>
            <a:endCxn id="53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4"/>
            <a:endCxn id="54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6" idx="4"/>
            <a:endCxn id="55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55" idx="4"/>
            <a:endCxn id="61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6" idx="4"/>
            <a:endCxn id="62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>
            <a:stCxn id="62" idx="4"/>
            <a:endCxn id="7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3" idx="4"/>
            <a:endCxn id="7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4" idx="4"/>
            <a:endCxn id="7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5" idx="4"/>
            <a:endCxn id="7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66" idx="4"/>
            <a:endCxn id="7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endCxn id="7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7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Minimum number of nodes and maximum logic depth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Trades speed for reduced area</a:t>
            </a:r>
          </a:p>
        </p:txBody>
      </p:sp>
    </p:spTree>
    <p:extLst>
      <p:ext uri="{BB962C8B-B14F-4D97-AF65-F5344CB8AC3E}">
        <p14:creationId xmlns:p14="http://schemas.microsoft.com/office/powerpoint/2010/main" val="714628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53" grpId="0" animBg="1"/>
      <p:bldP spid="54" grpId="0" animBg="1"/>
      <p:bldP spid="55" grpId="0" animBg="1"/>
      <p:bldP spid="61" grpId="0" animBg="1"/>
      <p:bldP spid="63" grpId="0" animBg="1"/>
      <p:bldP spid="64" grpId="0" animBg="1"/>
      <p:bldP spid="65" grpId="0" animBg="1"/>
      <p:bldP spid="74" grpId="0" animBg="1"/>
      <p:bldP spid="76" grpId="0" animBg="1"/>
      <p:bldP spid="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Han-Carlson (Version #1)</a:t>
            </a:r>
            <a:endParaRPr lang="en-US" dirty="0"/>
          </a:p>
        </p:txBody>
      </p:sp>
      <p:cxnSp>
        <p:nvCxnSpPr>
          <p:cNvPr id="3" name="Straight Connector 2"/>
          <p:cNvCxnSpPr>
            <a:stCxn id="18" idx="2"/>
            <a:endCxn id="26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12" idx="2"/>
            <a:endCxn id="27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29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>
            <a:stCxn id="29" idx="4"/>
            <a:endCxn id="41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4"/>
            <a:endCxn id="42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1" idx="4"/>
            <a:endCxn id="43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2" idx="4"/>
            <a:endCxn id="44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3" idx="4"/>
            <a:endCxn id="45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44" idx="4"/>
            <a:endCxn id="53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4"/>
            <a:endCxn id="54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6" idx="4"/>
            <a:endCxn id="55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55" idx="4"/>
            <a:endCxn id="61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6" idx="4"/>
            <a:endCxn id="62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>
            <a:stCxn id="62" idx="4"/>
            <a:endCxn id="7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3" idx="4"/>
            <a:endCxn id="7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4" idx="4"/>
            <a:endCxn id="7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5" idx="4"/>
            <a:endCxn id="7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66" idx="4"/>
            <a:endCxn id="7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endCxn id="7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7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</a:t>
            </a:r>
            <a:r>
              <a:rPr lang="en-US" dirty="0" smtClean="0"/>
              <a:t> hybrid combining stages of the </a:t>
            </a:r>
            <a:r>
              <a:rPr lang="en-US" dirty="0"/>
              <a:t>Kogge­‐</a:t>
            </a:r>
            <a:r>
              <a:rPr lang="en-US" dirty="0" smtClean="0"/>
              <a:t>Stone and Brent</a:t>
            </a:r>
            <a:r>
              <a:rPr lang="en-US" dirty="0"/>
              <a:t>-­</a:t>
            </a:r>
            <a:r>
              <a:rPr lang="en-US" dirty="0" smtClean="0"/>
              <a:t>Kung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compromise between speed and area</a:t>
            </a:r>
          </a:p>
        </p:txBody>
      </p:sp>
    </p:spTree>
    <p:extLst>
      <p:ext uri="{BB962C8B-B14F-4D97-AF65-F5344CB8AC3E}">
        <p14:creationId xmlns:p14="http://schemas.microsoft.com/office/powerpoint/2010/main" val="4294079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2" grpId="0" animBg="1"/>
      <p:bldP spid="42" grpId="0" animBg="1"/>
      <p:bldP spid="44" grpId="0" animBg="1"/>
      <p:bldP spid="46" grpId="0" animBg="1"/>
      <p:bldP spid="54" grpId="0" animBg="1"/>
      <p:bldP spid="56" grpId="0" animBg="1"/>
      <p:bldP spid="61" grpId="1" animBg="1"/>
      <p:bldP spid="62" grpId="1" animBg="1"/>
      <p:bldP spid="63" grpId="1" animBg="1"/>
      <p:bldP spid="64" grpId="1" animBg="1"/>
      <p:bldP spid="65" grpId="1" animBg="1"/>
      <p:bldP spid="66" grpId="1" animBg="1"/>
      <p:bldP spid="73" grpId="1" animBg="1"/>
      <p:bldP spid="75" grpId="1" animBg="1"/>
      <p:bldP spid="77" grpId="1" animBg="1"/>
      <p:bldP spid="7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Han-Carlson (Version #2)</a:t>
            </a:r>
            <a:endParaRPr lang="en-US" dirty="0"/>
          </a:p>
        </p:txBody>
      </p:sp>
      <p:cxnSp>
        <p:nvCxnSpPr>
          <p:cNvPr id="3" name="Straight Connector 2"/>
          <p:cNvCxnSpPr>
            <a:stCxn id="18" idx="2"/>
            <a:endCxn id="26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12" idx="2"/>
            <a:endCxn id="27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29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>
            <a:stCxn id="29" idx="4"/>
            <a:endCxn id="41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4"/>
            <a:endCxn id="42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1" idx="4"/>
            <a:endCxn id="43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2" idx="4"/>
            <a:endCxn id="44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3" idx="4"/>
            <a:endCxn id="45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44" idx="4"/>
            <a:endCxn id="53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4"/>
            <a:endCxn id="54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6" idx="4"/>
            <a:endCxn id="55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55" idx="4"/>
            <a:endCxn id="61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6" idx="4"/>
            <a:endCxn id="62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>
            <a:stCxn id="62" idx="4"/>
            <a:endCxn id="7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3" idx="4"/>
            <a:endCxn id="7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4" idx="4"/>
            <a:endCxn id="7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5" idx="4"/>
            <a:endCxn id="7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66" idx="4"/>
            <a:endCxn id="7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endCxn id="7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7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</a:t>
            </a:r>
            <a:r>
              <a:rPr lang="en-US" dirty="0" smtClean="0"/>
              <a:t> hybrid combining stages of the </a:t>
            </a:r>
            <a:r>
              <a:rPr lang="en-US" dirty="0"/>
              <a:t>Kogge­‐</a:t>
            </a:r>
            <a:r>
              <a:rPr lang="en-US" dirty="0" smtClean="0"/>
              <a:t>Stone and Brent</a:t>
            </a:r>
            <a:r>
              <a:rPr lang="en-US" dirty="0"/>
              <a:t>-­</a:t>
            </a:r>
            <a:r>
              <a:rPr lang="en-US" dirty="0" smtClean="0"/>
              <a:t>Kung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compromise between speed and area</a:t>
            </a:r>
          </a:p>
        </p:txBody>
      </p:sp>
    </p:spTree>
    <p:extLst>
      <p:ext uri="{BB962C8B-B14F-4D97-AF65-F5344CB8AC3E}">
        <p14:creationId xmlns:p14="http://schemas.microsoft.com/office/powerpoint/2010/main" val="2551751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41" grpId="0" animBg="1"/>
      <p:bldP spid="43" grpId="0" animBg="1"/>
      <p:bldP spid="45" grpId="0" animBg="1"/>
      <p:bldP spid="53" grpId="0" animBg="1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4" grpId="0" animBg="1"/>
      <p:bldP spid="76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Taxonomy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3873248"/>
            <a:ext cx="3323400" cy="23961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4163" y="6433883"/>
            <a:ext cx="6316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Source: Bailey, S., Stan, M. (2011). </a:t>
            </a:r>
            <a:r>
              <a:rPr lang="en-US" sz="1400" i="1" dirty="0" smtClean="0"/>
              <a:t>A </a:t>
            </a:r>
            <a:r>
              <a:rPr lang="en-US" sz="1400" i="1" dirty="0"/>
              <a:t>new taxonomy for reconfigurable prefix </a:t>
            </a:r>
            <a:r>
              <a:rPr lang="en-US" sz="1400" i="1" dirty="0" smtClean="0"/>
              <a:t>adders.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3908082" y="1936719"/>
            <a:ext cx="4950168" cy="435730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starting point for reconfiguration depends on the </a:t>
            </a:r>
            <a:r>
              <a:rPr lang="en-US" dirty="0" smtClean="0"/>
              <a:t>application: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S</a:t>
            </a:r>
            <a:r>
              <a:rPr lang="en-US" dirty="0" smtClean="0"/>
              <a:t>tart </a:t>
            </a:r>
            <a:r>
              <a:rPr lang="en-US" dirty="0"/>
              <a:t>with Kogge-Stone for high performance and </a:t>
            </a:r>
            <a:r>
              <a:rPr lang="en-US" dirty="0" smtClean="0"/>
              <a:t>Brent</a:t>
            </a:r>
            <a:r>
              <a:rPr lang="en-US" dirty="0"/>
              <a:t>-Kung for low </a:t>
            </a:r>
            <a:r>
              <a:rPr lang="en-US" dirty="0" smtClean="0"/>
              <a:t>power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When </a:t>
            </a:r>
            <a:r>
              <a:rPr lang="en-US" dirty="0"/>
              <a:t>a fault occurs, </a:t>
            </a:r>
            <a:r>
              <a:rPr lang="en-US" dirty="0" smtClean="0"/>
              <a:t>assume </a:t>
            </a:r>
            <a:r>
              <a:rPr lang="en-US" dirty="0"/>
              <a:t>it happens in an active prefix </a:t>
            </a:r>
            <a:r>
              <a:rPr lang="en-US" dirty="0" smtClean="0"/>
              <a:t>node, </a:t>
            </a:r>
            <a:r>
              <a:rPr lang="en-US" dirty="0"/>
              <a:t>requiring </a:t>
            </a:r>
            <a:r>
              <a:rPr lang="en-US" dirty="0" smtClean="0"/>
              <a:t>reconfiguration into </a:t>
            </a:r>
            <a:r>
              <a:rPr lang="en-US" dirty="0"/>
              <a:t>new </a:t>
            </a:r>
            <a:r>
              <a:rPr lang="en-US" dirty="0" smtClean="0"/>
              <a:t>structure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Assume the </a:t>
            </a:r>
            <a:r>
              <a:rPr lang="en-US" dirty="0"/>
              <a:t>adder will reconfigure into another </a:t>
            </a:r>
            <a:r>
              <a:rPr lang="en-US" i="1" dirty="0"/>
              <a:t>regular</a:t>
            </a:r>
            <a:r>
              <a:rPr lang="en-US" dirty="0"/>
              <a:t> </a:t>
            </a:r>
            <a:r>
              <a:rPr lang="en-US" dirty="0" smtClean="0"/>
              <a:t>adder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Kogge-Stone </a:t>
            </a:r>
            <a:r>
              <a:rPr lang="en-US" dirty="0" smtClean="0"/>
              <a:t>migrates </a:t>
            </a:r>
            <a:r>
              <a:rPr lang="en-US" dirty="0"/>
              <a:t>to a Han-Carlson to maintain </a:t>
            </a:r>
            <a:r>
              <a:rPr lang="en-US" dirty="0" smtClean="0"/>
              <a:t>highest performance; the </a:t>
            </a:r>
            <a:r>
              <a:rPr lang="en-US" dirty="0"/>
              <a:t>Brent-Kung </a:t>
            </a:r>
            <a:r>
              <a:rPr lang="en-US" dirty="0" smtClean="0"/>
              <a:t>migrates </a:t>
            </a:r>
            <a:r>
              <a:rPr lang="en-US" dirty="0"/>
              <a:t>to another Brent-Kung </a:t>
            </a:r>
            <a:r>
              <a:rPr lang="en-US" dirty="0" smtClean="0"/>
              <a:t>adder to </a:t>
            </a:r>
            <a:r>
              <a:rPr lang="en-US" dirty="0"/>
              <a:t>maintain low </a:t>
            </a:r>
            <a:r>
              <a:rPr lang="en-US" dirty="0" smtClean="0"/>
              <a:t>power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All </a:t>
            </a:r>
            <a:r>
              <a:rPr lang="en-US" dirty="0"/>
              <a:t>possible single faults can be corrected for any initial </a:t>
            </a:r>
            <a:r>
              <a:rPr lang="en-US" dirty="0" smtClean="0"/>
              <a:t>adder </a:t>
            </a:r>
            <a:endParaRPr lang="en-US" dirty="0"/>
          </a:p>
        </p:txBody>
      </p:sp>
      <p:pic>
        <p:nvPicPr>
          <p:cNvPr id="7" name="Picture 6" descr="Screen Shot 2012-12-10 at 1.55.0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3" y="1936719"/>
            <a:ext cx="3323400" cy="1676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8856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77800" y="254000"/>
            <a:ext cx="8699500" cy="482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413671" y="4556664"/>
            <a:ext cx="2222500" cy="19939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000 | Kogge-Stone</a:t>
            </a:r>
          </a:p>
          <a:p>
            <a:r>
              <a:rPr lang="en-US" dirty="0" smtClean="0"/>
              <a:t>001 | Han-Carlson #1</a:t>
            </a:r>
          </a:p>
          <a:p>
            <a:r>
              <a:rPr lang="en-US" dirty="0" smtClean="0"/>
              <a:t>010 | Han-Carlson #2</a:t>
            </a:r>
          </a:p>
          <a:p>
            <a:r>
              <a:rPr lang="en-US" dirty="0" smtClean="0"/>
              <a:t>011 | Brent-Kung #1</a:t>
            </a:r>
          </a:p>
          <a:p>
            <a:r>
              <a:rPr lang="en-US" dirty="0" smtClean="0"/>
              <a:t>100 | Brent-Kung #2</a:t>
            </a:r>
          </a:p>
          <a:p>
            <a:r>
              <a:rPr lang="en-US" dirty="0" smtClean="0"/>
              <a:t>101 | Brent-Kung #3</a:t>
            </a:r>
          </a:p>
          <a:p>
            <a:r>
              <a:rPr lang="en-US" dirty="0" smtClean="0"/>
              <a:t>110 | Brent-Kung #4</a:t>
            </a:r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435100"/>
            <a:ext cx="153670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1" name="Straight Arrow Connector 30"/>
          <p:cNvCxnSpPr>
            <a:endCxn id="30" idx="0"/>
          </p:cNvCxnSpPr>
          <p:nvPr/>
        </p:nvCxnSpPr>
        <p:spPr>
          <a:xfrm>
            <a:off x="7598659" y="582391"/>
            <a:ext cx="637291" cy="8527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848" y="3952655"/>
            <a:ext cx="2071306" cy="2597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3" name="Straight Arrow Connector 32"/>
          <p:cNvCxnSpPr>
            <a:endCxn id="6" idx="0"/>
          </p:cNvCxnSpPr>
          <p:nvPr/>
        </p:nvCxnSpPr>
        <p:spPr>
          <a:xfrm>
            <a:off x="4785120" y="1003396"/>
            <a:ext cx="1991381" cy="29492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2182" t="2416" r="910" b="1389"/>
          <a:stretch/>
        </p:blipFill>
        <p:spPr>
          <a:xfrm>
            <a:off x="347340" y="1435100"/>
            <a:ext cx="4437780" cy="26761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9" name="Straight Arrow Connector 28"/>
          <p:cNvCxnSpPr/>
          <p:nvPr/>
        </p:nvCxnSpPr>
        <p:spPr>
          <a:xfrm>
            <a:off x="970318" y="4059508"/>
            <a:ext cx="535102" cy="5850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18" idx="0"/>
          </p:cNvCxnSpPr>
          <p:nvPr/>
        </p:nvCxnSpPr>
        <p:spPr>
          <a:xfrm>
            <a:off x="613584" y="313916"/>
            <a:ext cx="1952646" cy="1121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910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Superset Adder in Cadence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598" t="4182" r="7523" b="4812"/>
          <a:stretch/>
        </p:blipFill>
        <p:spPr>
          <a:xfrm>
            <a:off x="0" y="2000250"/>
            <a:ext cx="9144000" cy="455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12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800" y="254000"/>
            <a:ext cx="8699500" cy="482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182" t="2416" r="910" b="1389"/>
          <a:stretch/>
        </p:blipFill>
        <p:spPr>
          <a:xfrm>
            <a:off x="347340" y="1435100"/>
            <a:ext cx="4437780" cy="26761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613584" y="313916"/>
            <a:ext cx="1952646" cy="1121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413671" y="4556664"/>
            <a:ext cx="2222500" cy="19939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000 | Kogge-Stone</a:t>
            </a:r>
          </a:p>
          <a:p>
            <a:r>
              <a:rPr lang="en-US" dirty="0" smtClean="0"/>
              <a:t>001 | Han-Carlson #1</a:t>
            </a:r>
          </a:p>
          <a:p>
            <a:r>
              <a:rPr lang="en-US" dirty="0" smtClean="0"/>
              <a:t>010 | Han-Carlson #2</a:t>
            </a:r>
          </a:p>
          <a:p>
            <a:r>
              <a:rPr lang="en-US" dirty="0" smtClean="0"/>
              <a:t>011 | Brent-Kung #1</a:t>
            </a:r>
          </a:p>
          <a:p>
            <a:r>
              <a:rPr lang="en-US" dirty="0" smtClean="0"/>
              <a:t>100 | Brent-Kung #2</a:t>
            </a:r>
          </a:p>
          <a:p>
            <a:r>
              <a:rPr lang="en-US" dirty="0" smtClean="0"/>
              <a:t>101 | Brent-Kung #3</a:t>
            </a:r>
          </a:p>
          <a:p>
            <a:r>
              <a:rPr lang="en-US" dirty="0" smtClean="0"/>
              <a:t>110 | Brent-Kung #4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970318" y="4059508"/>
            <a:ext cx="535102" cy="5850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469" y="1435100"/>
            <a:ext cx="153670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>
            <a:off x="7598659" y="582391"/>
            <a:ext cx="637291" cy="8527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863" y="3566733"/>
            <a:ext cx="2071306" cy="2597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Straight Arrow Connector 13"/>
          <p:cNvCxnSpPr>
            <a:endCxn id="13" idx="0"/>
          </p:cNvCxnSpPr>
          <p:nvPr/>
        </p:nvCxnSpPr>
        <p:spPr>
          <a:xfrm>
            <a:off x="5780810" y="1110249"/>
            <a:ext cx="2131706" cy="24564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1645" y="4198240"/>
            <a:ext cx="2071306" cy="2597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7" name="Straight Arrow Connector 16"/>
          <p:cNvCxnSpPr/>
          <p:nvPr/>
        </p:nvCxnSpPr>
        <p:spPr>
          <a:xfrm>
            <a:off x="5606028" y="2336579"/>
            <a:ext cx="91470" cy="18616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124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Superset Adder with Inversion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713" t="4427" r="7755" b="4835"/>
          <a:stretch/>
        </p:blipFill>
        <p:spPr>
          <a:xfrm>
            <a:off x="0" y="1957918"/>
            <a:ext cx="9144000" cy="45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40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Comparative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220269"/>
              </p:ext>
            </p:extLst>
          </p:nvPr>
        </p:nvGraphicFramePr>
        <p:xfrm>
          <a:off x="3110431" y="1881820"/>
          <a:ext cx="574781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034"/>
                <a:gridCol w="1417986"/>
                <a:gridCol w="2337799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16-bit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Kogge-Stone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Configuration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</a:t>
                      </a:r>
                      <a:r>
                        <a:rPr lang="en-US" baseline="0" dirty="0" smtClean="0"/>
                        <a:t> Adder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 Adder (inversion)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0.9579 mm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1.036 mm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Delay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0.3432 </a:t>
                      </a:r>
                      <a:r>
                        <a:rPr lang="en-US" dirty="0" smtClean="0"/>
                        <a:t>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0.2918 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ns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498.1 </a:t>
                      </a:r>
                      <a:r>
                        <a:rPr lang="el-GR" sz="1800" kern="1200" dirty="0" smtClean="0">
                          <a:solidFill>
                            <a:srgbClr val="008000"/>
                          </a:solidFill>
                        </a:rPr>
                        <a:t>μ</a:t>
                      </a:r>
                      <a:r>
                        <a:rPr lang="en-US" sz="1800" kern="1200" dirty="0" smtClean="0">
                          <a:solidFill>
                            <a:srgbClr val="008000"/>
                          </a:solidFill>
                        </a:rPr>
                        <a:t>W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542.8 </a:t>
                      </a:r>
                      <a:r>
                        <a:rPr lang="el-GR" sz="1800" kern="1200" dirty="0" smtClean="0"/>
                        <a:t>μ</a:t>
                      </a:r>
                      <a:r>
                        <a:rPr lang="en-US" sz="1800" kern="1200" dirty="0" smtClean="0"/>
                        <a:t>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645363"/>
              </p:ext>
            </p:extLst>
          </p:nvPr>
        </p:nvGraphicFramePr>
        <p:xfrm>
          <a:off x="3101475" y="3800602"/>
          <a:ext cx="5753431" cy="1381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06395"/>
                <a:gridCol w="1417294"/>
                <a:gridCol w="2329742"/>
              </a:tblGrid>
              <a:tr h="6350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16-bit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Brent-Kung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Configuration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</a:t>
                      </a:r>
                      <a:r>
                        <a:rPr lang="en-US" baseline="0" dirty="0" smtClean="0"/>
                        <a:t> Adder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 Adder (inversion)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Delay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0.3897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0.3027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ns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rgbClr val="008000"/>
                          </a:solidFill>
                        </a:rPr>
                        <a:t>309.6 </a:t>
                      </a:r>
                      <a:r>
                        <a:rPr lang="el-GR" sz="1800" kern="1200" dirty="0" smtClean="0">
                          <a:solidFill>
                            <a:srgbClr val="008000"/>
                          </a:solidFill>
                        </a:rPr>
                        <a:t>μ</a:t>
                      </a:r>
                      <a:r>
                        <a:rPr lang="en-US" sz="1800" kern="1200" dirty="0" smtClean="0">
                          <a:solidFill>
                            <a:srgbClr val="008000"/>
                          </a:solidFill>
                        </a:rPr>
                        <a:t>W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327.5 </a:t>
                      </a:r>
                      <a:r>
                        <a:rPr lang="el-GR" sz="1800" kern="1200" dirty="0" smtClean="0"/>
                        <a:t>μ</a:t>
                      </a:r>
                      <a:r>
                        <a:rPr lang="en-US" sz="1800" kern="1200" dirty="0" smtClean="0"/>
                        <a:t>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281973"/>
              </p:ext>
            </p:extLst>
          </p:nvPr>
        </p:nvGraphicFramePr>
        <p:xfrm>
          <a:off x="3101474" y="5325717"/>
          <a:ext cx="5753431" cy="13849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13413"/>
                <a:gridCol w="1410277"/>
                <a:gridCol w="2329741"/>
              </a:tblGrid>
              <a:tr h="6432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16-bit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Han-Carlson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Configuration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</a:t>
                      </a:r>
                      <a:r>
                        <a:rPr lang="en-US" baseline="0" dirty="0" smtClean="0"/>
                        <a:t> Adder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Superset Adder (inversion)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Delay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0.3458 </a:t>
                      </a:r>
                      <a:r>
                        <a:rPr lang="en-US" dirty="0" smtClean="0"/>
                        <a:t>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0.2952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ns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rgbClr val="008000"/>
                          </a:solidFill>
                        </a:rPr>
                        <a:t>354.1 </a:t>
                      </a:r>
                      <a:r>
                        <a:rPr lang="el-GR" sz="1800" kern="1200" dirty="0" smtClean="0">
                          <a:solidFill>
                            <a:srgbClr val="008000"/>
                          </a:solidFill>
                        </a:rPr>
                        <a:t>μ</a:t>
                      </a:r>
                      <a:r>
                        <a:rPr lang="en-US" sz="1800" kern="1200" dirty="0" smtClean="0">
                          <a:solidFill>
                            <a:srgbClr val="008000"/>
                          </a:solidFill>
                        </a:rPr>
                        <a:t>W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baseline="0" dirty="0" smtClean="0"/>
                        <a:t>379.4 </a:t>
                      </a:r>
                      <a:r>
                        <a:rPr lang="el-GR" sz="1800" kern="1200" dirty="0" smtClean="0"/>
                        <a:t>μ</a:t>
                      </a:r>
                      <a:r>
                        <a:rPr lang="en-US" sz="1800" kern="1200" dirty="0" smtClean="0"/>
                        <a:t>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63" y="1888966"/>
            <a:ext cx="2641636" cy="1745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64" y="3800602"/>
            <a:ext cx="2641636" cy="1381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163" y="5325717"/>
            <a:ext cx="2641637" cy="13849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7824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669354" y="2177220"/>
            <a:ext cx="4085167" cy="274355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Alter</a:t>
            </a:r>
            <a:r>
              <a:rPr lang="en-US" dirty="0"/>
              <a:t>/improve the design space by localizing errors and reconfiguring the adder on chip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Explore reducing the number of multiplexers and/or control signals when extending the superset technique to other arithmetic </a:t>
            </a:r>
            <a:r>
              <a:rPr lang="en-US" dirty="0" err="1"/>
              <a:t>datapaths</a:t>
            </a:r>
            <a:r>
              <a:rPr lang="en-US" dirty="0"/>
              <a:t> (i.e. tree multipliers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4163" y="2177220"/>
            <a:ext cx="4085167" cy="27435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charset="2"/>
              <a:buChar char="§"/>
            </a:pPr>
            <a:r>
              <a:rPr lang="en-US" dirty="0"/>
              <a:t>Fabricate the Superset Adder and assess for efficiency and functionality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Alter/improve the design space by increasing the radix and/or fanout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Explore the use of Null Convention Logic to eliminate glitches at the expense of </a:t>
            </a:r>
            <a:r>
              <a:rPr lang="en-US" dirty="0" smtClean="0"/>
              <a:t>area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4163" y="5336576"/>
            <a:ext cx="8470358" cy="106303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Power gating: Currently in the works to drastically reduce overall power consumption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Results will be in final paper and on Wiki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953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1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&amp; Approach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84163" y="2083340"/>
            <a:ext cx="4085167" cy="35651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charset="2"/>
              <a:buChar char="§"/>
            </a:pPr>
            <a:r>
              <a:rPr lang="en-US" dirty="0"/>
              <a:t>Technology scaling </a:t>
            </a:r>
            <a:r>
              <a:rPr lang="en-US" dirty="0" smtClean="0"/>
              <a:t>leads to </a:t>
            </a:r>
            <a:r>
              <a:rPr lang="en-US" dirty="0"/>
              <a:t>an increase of </a:t>
            </a:r>
            <a:endParaRPr lang="en-US" dirty="0" smtClean="0"/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P.V.T. variations</a:t>
            </a:r>
            <a:endParaRPr lang="en-US" dirty="0"/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aging phenomena</a:t>
            </a:r>
            <a:endParaRPr lang="en-US" dirty="0"/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worse </a:t>
            </a:r>
            <a:r>
              <a:rPr lang="en-US" dirty="0"/>
              <a:t>static (hard) error rates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dynamic </a:t>
            </a:r>
            <a:r>
              <a:rPr lang="en-US" dirty="0"/>
              <a:t>(soft) error </a:t>
            </a:r>
            <a:r>
              <a:rPr lang="en-US" dirty="0" smtClean="0"/>
              <a:t>rates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A</a:t>
            </a:r>
            <a:r>
              <a:rPr lang="en-US" dirty="0" smtClean="0"/>
              <a:t>rises </a:t>
            </a:r>
            <a:r>
              <a:rPr lang="en-US" dirty="0"/>
              <a:t>a necessity for robust system and circuit design </a:t>
            </a:r>
            <a:r>
              <a:rPr lang="en-US" dirty="0" smtClean="0"/>
              <a:t>methodologies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S</a:t>
            </a:r>
            <a:r>
              <a:rPr lang="en-US" dirty="0" smtClean="0"/>
              <a:t>uch methodologies are </a:t>
            </a:r>
            <a:r>
              <a:rPr lang="en-US" dirty="0"/>
              <a:t>now widespread for memory </a:t>
            </a:r>
            <a:r>
              <a:rPr lang="en-US" dirty="0" smtClean="0"/>
              <a:t>design</a:t>
            </a:r>
            <a:endParaRPr lang="en-US" dirty="0"/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These are </a:t>
            </a:r>
            <a:r>
              <a:rPr lang="en-US" dirty="0"/>
              <a:t>becoming necessary for </a:t>
            </a:r>
            <a:r>
              <a:rPr lang="en-US" dirty="0" err="1" smtClean="0"/>
              <a:t>datapath</a:t>
            </a:r>
            <a:r>
              <a:rPr lang="en-US" dirty="0" smtClean="0"/>
              <a:t> circuits </a:t>
            </a:r>
            <a:r>
              <a:rPr lang="en-US" dirty="0"/>
              <a:t>and irregular </a:t>
            </a:r>
            <a:r>
              <a:rPr lang="en-US" dirty="0" smtClean="0"/>
              <a:t>logic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773083" y="2083339"/>
            <a:ext cx="4085167" cy="356514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But current </a:t>
            </a:r>
            <a:r>
              <a:rPr lang="en-US" dirty="0"/>
              <a:t>techniques either </a:t>
            </a:r>
            <a:endParaRPr lang="en-US" dirty="0" smtClean="0"/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require </a:t>
            </a:r>
            <a:r>
              <a:rPr lang="en-US" dirty="0"/>
              <a:t>massive redundancy, such as </a:t>
            </a:r>
            <a:r>
              <a:rPr lang="en-US" dirty="0" smtClean="0"/>
              <a:t>T.M.R. schemes</a:t>
            </a:r>
            <a:endParaRPr lang="en-US" dirty="0"/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are </a:t>
            </a:r>
            <a:r>
              <a:rPr lang="en-US" dirty="0"/>
              <a:t>difficult to extend </a:t>
            </a:r>
            <a:r>
              <a:rPr lang="en-US" dirty="0" smtClean="0"/>
              <a:t>(like E.C.C. </a:t>
            </a:r>
            <a:r>
              <a:rPr lang="en-US" dirty="0"/>
              <a:t>for </a:t>
            </a:r>
            <a:r>
              <a:rPr lang="en-US" dirty="0" smtClean="0"/>
              <a:t>memory) </a:t>
            </a:r>
            <a:r>
              <a:rPr lang="en-US" dirty="0"/>
              <a:t>as </a:t>
            </a:r>
            <a:r>
              <a:rPr lang="en-US" dirty="0" err="1"/>
              <a:t>datapath</a:t>
            </a:r>
            <a:r>
              <a:rPr lang="en-US" dirty="0"/>
              <a:t> circuits lack the </a:t>
            </a:r>
            <a:r>
              <a:rPr lang="en-US" dirty="0" smtClean="0"/>
              <a:t>2D regularity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The </a:t>
            </a:r>
            <a:r>
              <a:rPr lang="en-US" dirty="0" smtClean="0"/>
              <a:t>approach is </a:t>
            </a:r>
            <a:r>
              <a:rPr lang="en-US" dirty="0"/>
              <a:t>arithmetic </a:t>
            </a:r>
            <a:r>
              <a:rPr lang="en-US" dirty="0" smtClean="0"/>
              <a:t>coding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Use redundancy </a:t>
            </a:r>
            <a:r>
              <a:rPr lang="en-US" dirty="0"/>
              <a:t>to add error detection and error </a:t>
            </a:r>
            <a:r>
              <a:rPr lang="en-US" dirty="0" smtClean="0"/>
              <a:t>correction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But </a:t>
            </a:r>
            <a:r>
              <a:rPr lang="en-US" dirty="0"/>
              <a:t>due to </a:t>
            </a:r>
            <a:r>
              <a:rPr lang="en-US" dirty="0" smtClean="0"/>
              <a:t>complexity</a:t>
            </a:r>
            <a:r>
              <a:rPr lang="en-US" dirty="0"/>
              <a:t>, redundancy schemes have to be developed </a:t>
            </a:r>
            <a:r>
              <a:rPr lang="en-US" dirty="0" smtClean="0"/>
              <a:t>for </a:t>
            </a:r>
            <a:r>
              <a:rPr lang="en-US" dirty="0"/>
              <a:t>each </a:t>
            </a:r>
            <a:r>
              <a:rPr lang="en-US" dirty="0" smtClean="0"/>
              <a:t>arithmetic </a:t>
            </a:r>
            <a:r>
              <a:rPr lang="en-US" dirty="0"/>
              <a:t>structure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3" y="5992309"/>
            <a:ext cx="8574087" cy="6293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key aspects of such a design methodology are redundancy, error detection and correction, and reconfiguration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85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4163" y="2090294"/>
            <a:ext cx="4166395" cy="258532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Utilizing the inversion property is an effective way to increase performance at the tiny expense of area and slight expense of power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Much of the area is actually taken up by multiplexers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US" dirty="0" smtClean="0"/>
              <a:t>Alternate MUX designs such as those that use pass gates could be much more area/power friendly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164" y="5948847"/>
            <a:ext cx="6000894" cy="6947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</a:t>
            </a:r>
            <a:r>
              <a:rPr lang="en-US" dirty="0" err="1"/>
              <a:t>venividiwiki.ee.virginia.edu</a:t>
            </a:r>
            <a:r>
              <a:rPr lang="en-US" dirty="0"/>
              <a:t>/</a:t>
            </a:r>
            <a:r>
              <a:rPr lang="en-US" dirty="0" err="1"/>
              <a:t>mediawiki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/ClassECE6332Fall12Group-Fault-Tolerant_Reconfigurable_PPA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61044" y="6003125"/>
            <a:ext cx="256031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Handwriting - Dakota"/>
                <a:cs typeface="Handwriting - Dakota"/>
              </a:rPr>
              <a:t>Thank you,</a:t>
            </a:r>
          </a:p>
          <a:p>
            <a:r>
              <a:rPr lang="en-US" dirty="0" smtClean="0">
                <a:latin typeface="Handwriting - Dakota"/>
                <a:cs typeface="Handwriting - Dakota"/>
              </a:rPr>
              <a:t>The Reconfigurables</a:t>
            </a:r>
            <a:endParaRPr lang="en-US" dirty="0">
              <a:latin typeface="Handwriting - Dakota"/>
              <a:cs typeface="Handwriting - Dakot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91855" y="2947883"/>
            <a:ext cx="4166395" cy="258532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dirty="0"/>
              <a:t>Area and power can be further reduced by deleting propagate logic in certain prefix nodes (an entire AND gate)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Power gating is a common low-power practice that will reduce overall power consumption</a:t>
            </a:r>
          </a:p>
          <a:p>
            <a:pPr marL="285750" indent="-285750">
              <a:buFont typeface="Wingdings" charset="2"/>
              <a:buChar char="§"/>
            </a:pPr>
            <a:r>
              <a:rPr lang="en-US" b="1" dirty="0"/>
              <a:t>The Superset Adder is a novel solution for a fault-tolerant, reconfigurable adder</a:t>
            </a:r>
          </a:p>
        </p:txBody>
      </p:sp>
    </p:spTree>
    <p:extLst>
      <p:ext uri="{BB962C8B-B14F-4D97-AF65-F5344CB8AC3E}">
        <p14:creationId xmlns:p14="http://schemas.microsoft.com/office/powerpoint/2010/main" val="3171964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Ripple-Carry Adder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083" y="1938929"/>
            <a:ext cx="4085167" cy="2103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84163" y="4349750"/>
            <a:ext cx="4085167" cy="183091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1-bit Full Adder (Gate Level)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Add binary numbers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Takes in operands A, B, and </a:t>
            </a:r>
            <a:r>
              <a:rPr lang="en-US" dirty="0" err="1" smtClean="0"/>
              <a:t>Cin</a:t>
            </a:r>
            <a:endParaRPr lang="en-US" dirty="0" smtClean="0"/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Outputs sum (S) and </a:t>
            </a:r>
            <a:r>
              <a:rPr lang="en-US" dirty="0" err="1" smtClean="0"/>
              <a:t>Cout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4773083" y="4349750"/>
            <a:ext cx="4085167" cy="18309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4-bit Ripple-Carry Adder (Block Level)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Constructed of 1-bit full adders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Carry-bit ripples from </a:t>
            </a:r>
            <a:r>
              <a:rPr lang="en-US" dirty="0" smtClean="0"/>
              <a:t>right to left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Slow </a:t>
            </a:r>
            <a:r>
              <a:rPr lang="en-US" dirty="0" smtClean="0">
                <a:sym typeface="Wingdings"/>
              </a:rPr>
              <a:t> </a:t>
            </a:r>
            <a:r>
              <a:rPr lang="en-US" i="1" dirty="0" smtClean="0">
                <a:sym typeface="Wingdings"/>
              </a:rPr>
              <a:t>O(N)</a:t>
            </a:r>
            <a:r>
              <a:rPr lang="en-US" dirty="0" smtClean="0">
                <a:sym typeface="Wingdings"/>
              </a:rPr>
              <a:t> delay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62" y="1938929"/>
            <a:ext cx="4085167" cy="2103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4162" y="6286501"/>
            <a:ext cx="8001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 source (left</a:t>
            </a:r>
            <a:r>
              <a:rPr lang="en-US" sz="1400" dirty="0"/>
              <a:t>): </a:t>
            </a:r>
            <a:r>
              <a:rPr lang="en-US" sz="1400" dirty="0">
                <a:hlinkClick r:id="rId4"/>
              </a:rPr>
              <a:t>http://upload.wikimedia.org/wikipedia/commons/a/aa/</a:t>
            </a:r>
            <a:r>
              <a:rPr lang="en-US" sz="1400" dirty="0" smtClean="0">
                <a:hlinkClick r:id="rId4"/>
              </a:rPr>
              <a:t>Full_Adder.svg</a:t>
            </a:r>
            <a:endParaRPr lang="en-US" sz="1400" dirty="0" smtClean="0"/>
          </a:p>
          <a:p>
            <a:r>
              <a:rPr lang="en-US" sz="1400" dirty="0" smtClean="0"/>
              <a:t>Image source </a:t>
            </a:r>
            <a:r>
              <a:rPr lang="en-US" sz="1400" dirty="0"/>
              <a:t>(right):  </a:t>
            </a:r>
            <a:r>
              <a:rPr lang="en-US" sz="1400" dirty="0">
                <a:hlinkClick r:id="rId5"/>
              </a:rPr>
              <a:t>http://upload.wikimedia.org/wikipedia/commons/5/5d/4-</a:t>
            </a:r>
            <a:r>
              <a:rPr lang="en-US" sz="1400" dirty="0" smtClean="0">
                <a:hlinkClick r:id="rId5"/>
              </a:rPr>
              <a:t>bit_ripple_carry_adder.svg</a:t>
            </a:r>
            <a:endParaRPr lang="en-US" sz="1400" dirty="0" smtClean="0"/>
          </a:p>
          <a:p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964036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Prefix Adder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4163" y="1862667"/>
            <a:ext cx="8574087" cy="119591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The </a:t>
            </a:r>
            <a:r>
              <a:rPr lang="en-US" dirty="0"/>
              <a:t>first stage is </a:t>
            </a:r>
            <a:r>
              <a:rPr lang="en-US" dirty="0" smtClean="0"/>
              <a:t>the </a:t>
            </a:r>
            <a:r>
              <a:rPr lang="en-US" dirty="0"/>
              <a:t>pre-</a:t>
            </a:r>
            <a:r>
              <a:rPr lang="en-US" dirty="0" smtClean="0"/>
              <a:t>computation, </a:t>
            </a:r>
            <a:r>
              <a:rPr lang="en-US" dirty="0"/>
              <a:t>which </a:t>
            </a:r>
            <a:r>
              <a:rPr lang="en-US" dirty="0" smtClean="0"/>
              <a:t>creates the </a:t>
            </a:r>
            <a:r>
              <a:rPr lang="en-US" dirty="0"/>
              <a:t>generate and propagate </a:t>
            </a:r>
            <a:r>
              <a:rPr lang="en-US" dirty="0" smtClean="0"/>
              <a:t>signals</a:t>
            </a:r>
          </a:p>
          <a:p>
            <a:pPr algn="ctr"/>
            <a:r>
              <a:rPr lang="hr-HR" i="1" dirty="0" smtClean="0"/>
              <a:t>g</a:t>
            </a:r>
            <a:r>
              <a:rPr lang="hr-HR" i="1" baseline="-25000" dirty="0" smtClean="0"/>
              <a:t>i</a:t>
            </a:r>
            <a:r>
              <a:rPr lang="hr-HR" i="1" dirty="0" smtClean="0"/>
              <a:t> </a:t>
            </a:r>
            <a:r>
              <a:rPr lang="hr-HR" i="1" dirty="0"/>
              <a:t>= G</a:t>
            </a:r>
            <a:r>
              <a:rPr lang="hr-HR" i="1" baseline="-25000" dirty="0"/>
              <a:t>i:i</a:t>
            </a:r>
            <a:r>
              <a:rPr lang="hr-HR" i="1" dirty="0"/>
              <a:t> = a</a:t>
            </a:r>
            <a:r>
              <a:rPr lang="hr-HR" i="1" baseline="-25000" dirty="0"/>
              <a:t>i</a:t>
            </a:r>
            <a:r>
              <a:rPr lang="hr-HR" i="1" dirty="0"/>
              <a:t> AND b</a:t>
            </a:r>
            <a:r>
              <a:rPr lang="hr-HR" i="1" baseline="-25000" dirty="0"/>
              <a:t>i</a:t>
            </a:r>
            <a:r>
              <a:rPr lang="hr-HR" i="1" dirty="0"/>
              <a:t> ----- p</a:t>
            </a:r>
            <a:r>
              <a:rPr lang="hr-HR" i="1" baseline="-25000" dirty="0"/>
              <a:t>i</a:t>
            </a:r>
            <a:r>
              <a:rPr lang="hr-HR" i="1" dirty="0"/>
              <a:t> = P</a:t>
            </a:r>
            <a:r>
              <a:rPr lang="hr-HR" i="1" baseline="-25000" dirty="0"/>
              <a:t>i:i</a:t>
            </a:r>
            <a:r>
              <a:rPr lang="hr-HR" i="1" dirty="0"/>
              <a:t> = a</a:t>
            </a:r>
            <a:r>
              <a:rPr lang="hr-HR" i="1" baseline="-25000" dirty="0"/>
              <a:t>i</a:t>
            </a:r>
            <a:r>
              <a:rPr lang="hr-HR" i="1" dirty="0"/>
              <a:t> XOR b</a:t>
            </a:r>
            <a:r>
              <a:rPr lang="hr-HR" i="1" baseline="-25000" dirty="0"/>
              <a:t>i</a:t>
            </a:r>
            <a:r>
              <a:rPr lang="hr-HR" i="1" dirty="0"/>
              <a:t> ---</a:t>
            </a:r>
            <a:r>
              <a:rPr lang="hr-HR" b="1" i="1" dirty="0"/>
              <a:t>(1)</a:t>
            </a:r>
            <a:r>
              <a:rPr lang="hr-HR" dirty="0"/>
              <a:t> </a:t>
            </a:r>
          </a:p>
          <a:p>
            <a:r>
              <a:rPr lang="en-US" dirty="0"/>
              <a:t>where </a:t>
            </a:r>
            <a:r>
              <a:rPr lang="en-US" dirty="0" err="1"/>
              <a:t>a</a:t>
            </a:r>
            <a:r>
              <a:rPr lang="en-US" baseline="-25000" dirty="0" err="1"/>
              <a:t>i</a:t>
            </a:r>
            <a:r>
              <a:rPr lang="en-US" dirty="0"/>
              <a:t> and b</a:t>
            </a:r>
            <a:r>
              <a:rPr lang="en-US" baseline="-25000" dirty="0"/>
              <a:t>i</a:t>
            </a:r>
            <a:r>
              <a:rPr lang="en-US" dirty="0"/>
              <a:t> are inputs bits. Additionally,</a:t>
            </a:r>
          </a:p>
          <a:p>
            <a:pPr algn="ctr"/>
            <a:r>
              <a:rPr lang="en-US" i="1" dirty="0"/>
              <a:t>g</a:t>
            </a:r>
            <a:r>
              <a:rPr lang="en-US" i="1" baseline="-25000" dirty="0"/>
              <a:t>0</a:t>
            </a:r>
            <a:r>
              <a:rPr lang="en-US" i="1" dirty="0"/>
              <a:t> = G</a:t>
            </a:r>
            <a:r>
              <a:rPr lang="en-US" i="1" baseline="-25000" dirty="0"/>
              <a:t>0:0</a:t>
            </a:r>
            <a:r>
              <a:rPr lang="en-US" i="1" dirty="0"/>
              <a:t> = </a:t>
            </a:r>
            <a:r>
              <a:rPr lang="en-US" i="1" dirty="0" err="1"/>
              <a:t>C</a:t>
            </a:r>
            <a:r>
              <a:rPr lang="en-US" i="1" baseline="-25000" dirty="0" err="1"/>
              <a:t>in</a:t>
            </a:r>
            <a:r>
              <a:rPr lang="en-US" i="1" dirty="0"/>
              <a:t> ----- p</a:t>
            </a:r>
            <a:r>
              <a:rPr lang="en-US" i="1" baseline="-25000" dirty="0"/>
              <a:t>0</a:t>
            </a:r>
            <a:r>
              <a:rPr lang="en-US" i="1" dirty="0"/>
              <a:t> = P</a:t>
            </a:r>
            <a:r>
              <a:rPr lang="en-US" i="1" baseline="-25000" dirty="0"/>
              <a:t>0:0</a:t>
            </a:r>
            <a:r>
              <a:rPr lang="en-US" i="1" dirty="0"/>
              <a:t> = 0 ---</a:t>
            </a:r>
            <a:r>
              <a:rPr lang="en-US" b="1" i="1" dirty="0"/>
              <a:t>(2)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4163" y="3744385"/>
            <a:ext cx="8574087" cy="16001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prefix </a:t>
            </a:r>
            <a:r>
              <a:rPr lang="en-US" dirty="0" smtClean="0"/>
              <a:t>operation (dot operator) </a:t>
            </a:r>
            <a:r>
              <a:rPr lang="en-US" dirty="0"/>
              <a:t>serves as the middle </a:t>
            </a:r>
            <a:r>
              <a:rPr lang="en-US" dirty="0" smtClean="0"/>
              <a:t>stages.</a:t>
            </a:r>
          </a:p>
          <a:p>
            <a:pPr algn="ctr"/>
            <a:r>
              <a:rPr lang="cs-CZ" i="1" dirty="0" smtClean="0"/>
              <a:t>(</a:t>
            </a:r>
            <a:r>
              <a:rPr lang="cs-CZ" i="1" dirty="0" err="1"/>
              <a:t>G</a:t>
            </a:r>
            <a:r>
              <a:rPr lang="cs-CZ" i="1" baseline="-25000" dirty="0" err="1"/>
              <a:t>j:mv</a:t>
            </a:r>
            <a:r>
              <a:rPr lang="cs-CZ" i="1" dirty="0"/>
              <a:t> </a:t>
            </a:r>
            <a:r>
              <a:rPr lang="cs-CZ" i="1" dirty="0" err="1"/>
              <a:t>P</a:t>
            </a:r>
            <a:r>
              <a:rPr lang="cs-CZ" i="1" baseline="-25000" dirty="0" err="1"/>
              <a:t>j:mv</a:t>
            </a:r>
            <a:r>
              <a:rPr lang="cs-CZ" i="1" dirty="0"/>
              <a:t>) = (</a:t>
            </a:r>
            <a:r>
              <a:rPr lang="cs-CZ" i="1" dirty="0" err="1"/>
              <a:t>G</a:t>
            </a:r>
            <a:r>
              <a:rPr lang="cs-CZ" i="1" baseline="-25000" dirty="0" err="1"/>
              <a:t>j:k</a:t>
            </a:r>
            <a:r>
              <a:rPr lang="cs-CZ" i="1" dirty="0"/>
              <a:t> </a:t>
            </a:r>
            <a:r>
              <a:rPr lang="cs-CZ" i="1" dirty="0" err="1"/>
              <a:t>P</a:t>
            </a:r>
            <a:r>
              <a:rPr lang="cs-CZ" i="1" baseline="-25000" dirty="0" err="1"/>
              <a:t>j:k</a:t>
            </a:r>
            <a:r>
              <a:rPr lang="cs-CZ" i="1" dirty="0"/>
              <a:t>) • (</a:t>
            </a:r>
            <a:r>
              <a:rPr lang="cs-CZ" i="1" dirty="0" err="1"/>
              <a:t>G</a:t>
            </a:r>
            <a:r>
              <a:rPr lang="cs-CZ" i="1" baseline="-25000" dirty="0" err="1"/>
              <a:t>l:mv</a:t>
            </a:r>
            <a:r>
              <a:rPr lang="cs-CZ" i="1" dirty="0"/>
              <a:t> </a:t>
            </a:r>
            <a:r>
              <a:rPr lang="cs-CZ" i="1" dirty="0" err="1"/>
              <a:t>P</a:t>
            </a:r>
            <a:r>
              <a:rPr lang="cs-CZ" i="1" baseline="-25000" dirty="0" err="1"/>
              <a:t>l:m</a:t>
            </a:r>
            <a:r>
              <a:rPr lang="cs-CZ" i="1" dirty="0"/>
              <a:t>) ---</a:t>
            </a:r>
            <a:r>
              <a:rPr lang="cs-CZ" b="1" i="1" dirty="0"/>
              <a:t>(3)</a:t>
            </a:r>
            <a:r>
              <a:rPr lang="cs-CZ" i="1" dirty="0"/>
              <a:t> </a:t>
            </a:r>
          </a:p>
          <a:p>
            <a:pPr algn="ctr"/>
            <a:r>
              <a:rPr lang="cs-CZ" i="1" dirty="0" err="1"/>
              <a:t>G</a:t>
            </a:r>
            <a:r>
              <a:rPr lang="cs-CZ" i="1" baseline="-25000" dirty="0" err="1"/>
              <a:t>j:m</a:t>
            </a:r>
            <a:r>
              <a:rPr lang="cs-CZ" i="1" dirty="0"/>
              <a:t> = </a:t>
            </a:r>
            <a:r>
              <a:rPr lang="cs-CZ" i="1" dirty="0" err="1"/>
              <a:t>G</a:t>
            </a:r>
            <a:r>
              <a:rPr lang="cs-CZ" i="1" baseline="-25000" dirty="0" err="1"/>
              <a:t>j:k</a:t>
            </a:r>
            <a:r>
              <a:rPr lang="cs-CZ" i="1" dirty="0"/>
              <a:t> OR (</a:t>
            </a:r>
            <a:r>
              <a:rPr lang="cs-CZ" i="1" dirty="0" err="1"/>
              <a:t>P</a:t>
            </a:r>
            <a:r>
              <a:rPr lang="cs-CZ" i="1" baseline="-25000" dirty="0" err="1"/>
              <a:t>j:k</a:t>
            </a:r>
            <a:r>
              <a:rPr lang="cs-CZ" i="1" dirty="0"/>
              <a:t> AND </a:t>
            </a:r>
            <a:r>
              <a:rPr lang="cs-CZ" i="1" dirty="0" err="1"/>
              <a:t>G</a:t>
            </a:r>
            <a:r>
              <a:rPr lang="cs-CZ" i="1" baseline="-25000" dirty="0" err="1"/>
              <a:t>l:m</a:t>
            </a:r>
            <a:r>
              <a:rPr lang="cs-CZ" i="1" dirty="0"/>
              <a:t>) ----- </a:t>
            </a:r>
            <a:r>
              <a:rPr lang="cs-CZ" i="1" dirty="0" err="1"/>
              <a:t>P</a:t>
            </a:r>
            <a:r>
              <a:rPr lang="cs-CZ" i="1" baseline="-25000" dirty="0" err="1"/>
              <a:t>j:m</a:t>
            </a:r>
            <a:r>
              <a:rPr lang="cs-CZ" i="1" dirty="0"/>
              <a:t> = </a:t>
            </a:r>
            <a:r>
              <a:rPr lang="cs-CZ" i="1" dirty="0" err="1"/>
              <a:t>P</a:t>
            </a:r>
            <a:r>
              <a:rPr lang="cs-CZ" i="1" baseline="-25000" dirty="0" err="1"/>
              <a:t>j:k</a:t>
            </a:r>
            <a:r>
              <a:rPr lang="cs-CZ" i="1" dirty="0"/>
              <a:t> AND </a:t>
            </a:r>
            <a:r>
              <a:rPr lang="cs-CZ" i="1" dirty="0" err="1"/>
              <a:t>P</a:t>
            </a:r>
            <a:r>
              <a:rPr lang="cs-CZ" i="1" baseline="-25000" dirty="0" err="1"/>
              <a:t>l:m</a:t>
            </a:r>
            <a:r>
              <a:rPr lang="cs-CZ" i="1" dirty="0"/>
              <a:t> ---</a:t>
            </a:r>
            <a:r>
              <a:rPr lang="cs-CZ" b="1" i="1" dirty="0"/>
              <a:t>(4)</a:t>
            </a:r>
            <a:endParaRPr lang="cs-CZ" dirty="0"/>
          </a:p>
          <a:p>
            <a:endParaRPr lang="cs-CZ" sz="1050" dirty="0" smtClean="0"/>
          </a:p>
          <a:p>
            <a:r>
              <a:rPr lang="cs-CZ" dirty="0" smtClean="0"/>
              <a:t>By </a:t>
            </a:r>
            <a:r>
              <a:rPr lang="cs-CZ" dirty="0" err="1"/>
              <a:t>utilizing</a:t>
            </a:r>
            <a:r>
              <a:rPr lang="cs-CZ" dirty="0"/>
              <a:t> </a:t>
            </a:r>
            <a:r>
              <a:rPr lang="cs-CZ" dirty="0" err="1"/>
              <a:t>equations</a:t>
            </a:r>
            <a:r>
              <a:rPr lang="cs-CZ" dirty="0"/>
              <a:t> (3) and (4), </a:t>
            </a:r>
            <a:r>
              <a:rPr lang="cs-CZ" dirty="0" err="1"/>
              <a:t>the</a:t>
            </a:r>
            <a:r>
              <a:rPr lang="cs-CZ" dirty="0"/>
              <a:t> prefix </a:t>
            </a:r>
            <a:r>
              <a:rPr lang="cs-CZ" dirty="0" err="1"/>
              <a:t>tree</a:t>
            </a:r>
            <a:r>
              <a:rPr lang="cs-CZ" dirty="0"/>
              <a:t> </a:t>
            </a:r>
            <a:r>
              <a:rPr lang="cs-CZ" dirty="0" err="1"/>
              <a:t>can</a:t>
            </a:r>
            <a:r>
              <a:rPr lang="cs-CZ" dirty="0"/>
              <a:t> </a:t>
            </a:r>
            <a:r>
              <a:rPr lang="cs-CZ" dirty="0" err="1"/>
              <a:t>determine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carry</a:t>
            </a:r>
            <a:r>
              <a:rPr lang="cs-CZ" dirty="0"/>
              <a:t>:</a:t>
            </a:r>
          </a:p>
          <a:p>
            <a:pPr algn="ctr"/>
            <a:r>
              <a:rPr lang="cs-CZ" i="1" dirty="0" err="1"/>
              <a:t>c</a:t>
            </a:r>
            <a:r>
              <a:rPr lang="cs-CZ" i="1" baseline="-25000" dirty="0" err="1"/>
              <a:t>i</a:t>
            </a:r>
            <a:r>
              <a:rPr lang="cs-CZ" i="1" dirty="0"/>
              <a:t> =G</a:t>
            </a:r>
            <a:r>
              <a:rPr lang="cs-CZ" i="1" baseline="-25000" dirty="0"/>
              <a:t>i:0</a:t>
            </a:r>
            <a:r>
              <a:rPr lang="cs-CZ" i="1" dirty="0"/>
              <a:t> ---</a:t>
            </a:r>
            <a:r>
              <a:rPr lang="cs-CZ" b="1" i="1" dirty="0"/>
              <a:t>(5)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74373" y="6021917"/>
            <a:ext cx="8574087" cy="64346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last stage </a:t>
            </a:r>
            <a:r>
              <a:rPr lang="en-US" dirty="0" smtClean="0"/>
              <a:t>is </a:t>
            </a:r>
            <a:r>
              <a:rPr lang="en-US" dirty="0"/>
              <a:t>the sum computation. The sum is governed by the following equation:</a:t>
            </a:r>
          </a:p>
          <a:p>
            <a:pPr algn="ctr"/>
            <a:r>
              <a:rPr lang="fr-FR" i="1" dirty="0"/>
              <a:t>s</a:t>
            </a:r>
            <a:r>
              <a:rPr lang="fr-FR" i="1" baseline="-25000" dirty="0"/>
              <a:t>i</a:t>
            </a:r>
            <a:r>
              <a:rPr lang="fr-FR" i="1" dirty="0"/>
              <a:t> = c</a:t>
            </a:r>
            <a:r>
              <a:rPr lang="fr-FR" i="1" baseline="-25000" dirty="0"/>
              <a:t>i</a:t>
            </a:r>
            <a:r>
              <a:rPr lang="fr-FR" i="1" dirty="0"/>
              <a:t> XOR p</a:t>
            </a:r>
            <a:r>
              <a:rPr lang="fr-FR" i="1" baseline="-25000" dirty="0"/>
              <a:t>i</a:t>
            </a:r>
            <a:r>
              <a:rPr lang="fr-FR" i="1" dirty="0"/>
              <a:t> ---</a:t>
            </a:r>
            <a:r>
              <a:rPr lang="fr-FR" b="1" i="1" dirty="0"/>
              <a:t>(6)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4238626" y="3153833"/>
            <a:ext cx="539750" cy="518584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4238626" y="5429252"/>
            <a:ext cx="539750" cy="518584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55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Rectangle 241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Superset Adder</a:t>
            </a:r>
            <a:endParaRPr lang="en-US" dirty="0"/>
          </a:p>
        </p:txBody>
      </p:sp>
      <p:sp>
        <p:nvSpPr>
          <p:cNvPr id="224" name="TextBox 223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238" name="Rectangle 237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Isosceles Triangle 240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ectangle 246"/>
          <p:cNvSpPr/>
          <p:nvPr/>
        </p:nvSpPr>
        <p:spPr>
          <a:xfrm>
            <a:off x="5638800" y="4092365"/>
            <a:ext cx="3219450" cy="236346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Subsumes all previous proposed base-2 prefix adders with a fanout of 2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Prefix nodes are multiplexed to allow for reconfiguration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Focused on 7 </a:t>
            </a:r>
            <a:r>
              <a:rPr lang="en-US" i="1" dirty="0" smtClean="0"/>
              <a:t>regular</a:t>
            </a:r>
            <a:r>
              <a:rPr lang="en-US" dirty="0" smtClean="0"/>
              <a:t> adders, but many are possible</a:t>
            </a:r>
            <a:endParaRPr lang="en-US" dirty="0"/>
          </a:p>
        </p:txBody>
      </p:sp>
      <p:cxnSp>
        <p:nvCxnSpPr>
          <p:cNvPr id="248" name="Straight Connector 247"/>
          <p:cNvCxnSpPr>
            <a:stCxn id="263" idx="2"/>
            <a:endCxn id="271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249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Rectangle 255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Rectangle 256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Rectangle 257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 258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Rectangle 260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Rectangle 261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Rectangle 262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4" name="Isosceles Triangle 263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Isosceles Triangle 264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Isosceles Triangle 265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Isosceles Triangle 266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Isosceles Triangle 267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Isosceles Triangle 268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Isosceles Triangle 269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Isosceles Triangle 270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Oval 271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Oval 272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Oval 273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Oval 274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Oval 275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Oval 276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Oval 277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9" name="Straight Arrow Connector 278"/>
          <p:cNvCxnSpPr>
            <a:stCxn id="257" idx="2"/>
            <a:endCxn id="272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0" name="Straight Arrow Connector 279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1" name="Straight Arrow Connector 280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2" name="Straight Arrow Connector 281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3" name="Straight Arrow Connector 282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4" name="Straight Arrow Connector 283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>
            <a:stCxn id="259" idx="2"/>
            <a:endCxn id="274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6" name="Oval 285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Oval 286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Oval 287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Oval 288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Oval 289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Oval 290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2" name="Straight Arrow Connector 291"/>
          <p:cNvCxnSpPr>
            <a:stCxn id="274" idx="4"/>
            <a:endCxn id="286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3" name="Straight Arrow Connector 292"/>
          <p:cNvCxnSpPr>
            <a:stCxn id="275" idx="4"/>
            <a:endCxn id="287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4" name="Straight Arrow Connector 293"/>
          <p:cNvCxnSpPr>
            <a:stCxn id="276" idx="4"/>
            <a:endCxn id="288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5" name="Straight Arrow Connector 294"/>
          <p:cNvCxnSpPr>
            <a:stCxn id="277" idx="4"/>
            <a:endCxn id="289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6" name="Straight Arrow Connector 295"/>
          <p:cNvCxnSpPr>
            <a:stCxn id="278" idx="4"/>
            <a:endCxn id="290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7" name="Straight Arrow Connector 296"/>
          <p:cNvCxnSpPr>
            <a:endCxn id="291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8" name="Oval 297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Oval 298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Oval 299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Oval 300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2" name="Straight Arrow Connector 301"/>
          <p:cNvCxnSpPr>
            <a:stCxn id="289" idx="4"/>
            <a:endCxn id="298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3" name="Straight Arrow Connector 302"/>
          <p:cNvCxnSpPr>
            <a:stCxn id="290" idx="4"/>
            <a:endCxn id="299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4" name="Straight Arrow Connector 303"/>
          <p:cNvCxnSpPr>
            <a:stCxn id="291" idx="4"/>
            <a:endCxn id="300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5" name="Straight Arrow Connector 304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6" name="Oval 305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Oval 306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Oval 307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Oval 308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Oval 309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Oval 310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2" name="Straight Arrow Connector 311"/>
          <p:cNvCxnSpPr>
            <a:stCxn id="300" idx="4"/>
            <a:endCxn id="306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3" name="Straight Arrow Connector 312"/>
          <p:cNvCxnSpPr>
            <a:stCxn id="301" idx="4"/>
            <a:endCxn id="307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4" name="Straight Arrow Connector 313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5" name="Straight Arrow Connector 314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6" name="Straight Arrow Connector 315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7" name="Straight Arrow Connector 316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8" name="Oval 317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Oval 318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Oval 319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Oval 320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Oval 321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Oval 322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Oval 323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5" name="Straight Arrow Connector 324"/>
          <p:cNvCxnSpPr>
            <a:stCxn id="307" idx="4"/>
            <a:endCxn id="318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6" name="Straight Arrow Connector 325"/>
          <p:cNvCxnSpPr>
            <a:stCxn id="308" idx="4"/>
            <a:endCxn id="319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7" name="Straight Arrow Connector 326"/>
          <p:cNvCxnSpPr>
            <a:stCxn id="309" idx="4"/>
            <a:endCxn id="320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8" name="Straight Arrow Connector 327"/>
          <p:cNvCxnSpPr>
            <a:stCxn id="310" idx="4"/>
            <a:endCxn id="321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9" name="Straight Arrow Connector 328"/>
          <p:cNvCxnSpPr>
            <a:stCxn id="311" idx="4"/>
            <a:endCxn id="322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0" name="Straight Arrow Connector 329"/>
          <p:cNvCxnSpPr>
            <a:endCxn id="323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1" name="Straight Arrow Connector 330"/>
          <p:cNvCxnSpPr>
            <a:endCxn id="324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751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>
            <a:stCxn id="10" idx="2"/>
            <a:endCxn id="18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Kogge-Stone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>
            <a:stCxn id="4" idx="2"/>
            <a:endCxn id="46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6" idx="2"/>
            <a:endCxn id="48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Arrow Connector 65"/>
          <p:cNvCxnSpPr>
            <a:stCxn id="48" idx="4"/>
            <a:endCxn id="60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49" idx="4"/>
            <a:endCxn id="61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0" idx="4"/>
            <a:endCxn id="62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51" idx="4"/>
            <a:endCxn id="63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52" idx="4"/>
            <a:endCxn id="64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65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Arrow Connector 75"/>
          <p:cNvCxnSpPr>
            <a:stCxn id="63" idx="4"/>
            <a:endCxn id="72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64" idx="4"/>
            <a:endCxn id="73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65" idx="4"/>
            <a:endCxn id="74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Arrow Connector 90"/>
          <p:cNvCxnSpPr>
            <a:stCxn id="74" idx="4"/>
            <a:endCxn id="85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75" idx="4"/>
            <a:endCxn id="86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0" name="Straight Arrow Connector 109"/>
          <p:cNvCxnSpPr>
            <a:stCxn id="86" idx="4"/>
            <a:endCxn id="10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87" idx="4"/>
            <a:endCxn id="10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88" idx="4"/>
            <a:endCxn id="10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89" idx="4"/>
            <a:endCxn id="10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90" idx="4"/>
            <a:endCxn id="10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>
            <a:endCxn id="10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endCxn id="10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xtBox 128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Isosceles Triangle 132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Low </a:t>
            </a:r>
            <a:r>
              <a:rPr lang="en-US" dirty="0"/>
              <a:t>logic depth, high node count, and minimal </a:t>
            </a:r>
            <a:r>
              <a:rPr lang="en-US" dirty="0" smtClean="0"/>
              <a:t>fanout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High node </a:t>
            </a:r>
            <a:r>
              <a:rPr lang="en-US" dirty="0"/>
              <a:t>count implies a larger area, </a:t>
            </a:r>
            <a:r>
              <a:rPr lang="en-US" dirty="0" smtClean="0"/>
              <a:t>but low </a:t>
            </a:r>
            <a:r>
              <a:rPr lang="en-US" dirty="0"/>
              <a:t>logic depth and minimal fanout allow for faster performance</a:t>
            </a:r>
          </a:p>
        </p:txBody>
      </p:sp>
    </p:spTree>
    <p:extLst>
      <p:ext uri="{BB962C8B-B14F-4D97-AF65-F5344CB8AC3E}">
        <p14:creationId xmlns:p14="http://schemas.microsoft.com/office/powerpoint/2010/main" val="2416659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Brent-Kung (Version #1)</a:t>
            </a:r>
            <a:endParaRPr lang="en-US" dirty="0"/>
          </a:p>
        </p:txBody>
      </p:sp>
      <p:cxnSp>
        <p:nvCxnSpPr>
          <p:cNvPr id="3" name="Straight Connector 2"/>
          <p:cNvCxnSpPr>
            <a:stCxn id="18" idx="2"/>
            <a:endCxn id="26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12" idx="2"/>
            <a:endCxn id="27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29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>
            <a:stCxn id="29" idx="4"/>
            <a:endCxn id="41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4"/>
            <a:endCxn id="42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1" idx="4"/>
            <a:endCxn id="43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2" idx="4"/>
            <a:endCxn id="44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3" idx="4"/>
            <a:endCxn id="45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44" idx="4"/>
            <a:endCxn id="53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4"/>
            <a:endCxn id="54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6" idx="4"/>
            <a:endCxn id="55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55" idx="4"/>
            <a:endCxn id="61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6" idx="4"/>
            <a:endCxn id="62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>
            <a:stCxn id="62" idx="4"/>
            <a:endCxn id="7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3" idx="4"/>
            <a:endCxn id="7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4" idx="4"/>
            <a:endCxn id="7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5" idx="4"/>
            <a:endCxn id="7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66" idx="4"/>
            <a:endCxn id="7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endCxn id="7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7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Minimum number of nodes and maximum logic depth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Trades speed for reduced area</a:t>
            </a:r>
          </a:p>
        </p:txBody>
      </p:sp>
    </p:spTree>
    <p:extLst>
      <p:ext uri="{BB962C8B-B14F-4D97-AF65-F5344CB8AC3E}">
        <p14:creationId xmlns:p14="http://schemas.microsoft.com/office/powerpoint/2010/main" val="2589982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2" grpId="0" animBg="1"/>
      <p:bldP spid="42" grpId="0" animBg="1"/>
      <p:bldP spid="43" grpId="0" animBg="1"/>
      <p:bldP spid="44" grpId="0" animBg="1"/>
      <p:bldP spid="46" grpId="0" animBg="1"/>
      <p:bldP spid="54" grpId="0" animBg="1"/>
      <p:bldP spid="55" grpId="0" animBg="1"/>
      <p:bldP spid="56" grpId="0" animBg="1"/>
      <p:bldP spid="61" grpId="0" animBg="1"/>
      <p:bldP spid="62" grpId="0" animBg="1"/>
      <p:bldP spid="64" grpId="0" animBg="1"/>
      <p:bldP spid="66" grpId="0" animBg="1"/>
      <p:bldP spid="73" grpId="0" animBg="1"/>
      <p:bldP spid="75" grpId="0" animBg="1"/>
      <p:bldP spid="77" grpId="0" animBg="1"/>
      <p:bldP spid="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Brent-Kung (Version #2)</a:t>
            </a:r>
            <a:endParaRPr lang="en-US" dirty="0"/>
          </a:p>
        </p:txBody>
      </p:sp>
      <p:cxnSp>
        <p:nvCxnSpPr>
          <p:cNvPr id="95" name="Straight Connector 94"/>
          <p:cNvCxnSpPr>
            <a:stCxn id="110" idx="2"/>
            <a:endCxn id="118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Isosceles Triangle 110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Isosceles Triangle 111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Isosceles Triangle 112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Isosceles Triangle 113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Isosceles Triangle 114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Isosceles Triangle 115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Isosceles Triangle 116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Isosceles Triangle 117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6" name="Straight Arrow Connector 125"/>
          <p:cNvCxnSpPr>
            <a:stCxn id="104" idx="2"/>
            <a:endCxn id="119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106" idx="2"/>
            <a:endCxn id="121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3" name="Oval 132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9" name="Straight Arrow Connector 138"/>
          <p:cNvCxnSpPr>
            <a:stCxn id="121" idx="4"/>
            <a:endCxn id="133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/>
          <p:cNvCxnSpPr>
            <a:stCxn id="122" idx="4"/>
            <a:endCxn id="134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>
            <a:stCxn id="123" idx="4"/>
            <a:endCxn id="135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>
            <a:stCxn id="124" idx="4"/>
            <a:endCxn id="136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>
            <a:stCxn id="125" idx="4"/>
            <a:endCxn id="137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>
            <a:endCxn id="138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5" name="Oval 144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9" name="Straight Arrow Connector 148"/>
          <p:cNvCxnSpPr>
            <a:stCxn id="136" idx="4"/>
            <a:endCxn id="145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>
            <a:stCxn id="137" idx="4"/>
            <a:endCxn id="146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>
            <a:stCxn id="138" idx="4"/>
            <a:endCxn id="147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3" name="Oval 152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/>
          <p:cNvCxnSpPr>
            <a:stCxn id="147" idx="4"/>
            <a:endCxn id="153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>
            <a:stCxn id="148" idx="4"/>
            <a:endCxn id="154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3" name="Straight Arrow Connector 162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5" name="Oval 164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165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Oval 166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Oval 167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Oval 168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169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" name="Straight Arrow Connector 171"/>
          <p:cNvCxnSpPr>
            <a:stCxn id="154" idx="4"/>
            <a:endCxn id="165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3" name="Straight Arrow Connector 172"/>
          <p:cNvCxnSpPr>
            <a:stCxn id="155" idx="4"/>
            <a:endCxn id="166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4" name="Straight Arrow Connector 173"/>
          <p:cNvCxnSpPr>
            <a:stCxn id="156" idx="4"/>
            <a:endCxn id="167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5" name="Straight Arrow Connector 174"/>
          <p:cNvCxnSpPr>
            <a:stCxn id="157" idx="4"/>
            <a:endCxn id="168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6" name="Straight Arrow Connector 175"/>
          <p:cNvCxnSpPr>
            <a:stCxn id="158" idx="4"/>
            <a:endCxn id="169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7" name="Straight Arrow Connector 176"/>
          <p:cNvCxnSpPr>
            <a:endCxn id="170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endCxn id="171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9" name="Rectangle 178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TextBox 179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181" name="Rectangle 180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Oval 181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Oval 182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Isosceles Triangle 183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Minimum number of nodes and maximum logic depth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Trades speed for reduced area</a:t>
            </a:r>
          </a:p>
        </p:txBody>
      </p:sp>
    </p:spTree>
    <p:extLst>
      <p:ext uri="{BB962C8B-B14F-4D97-AF65-F5344CB8AC3E}">
        <p14:creationId xmlns:p14="http://schemas.microsoft.com/office/powerpoint/2010/main" val="362635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1" grpId="0" animBg="1"/>
      <p:bldP spid="123" grpId="0" animBg="1"/>
      <p:bldP spid="125" grpId="0" animBg="1"/>
      <p:bldP spid="133" grpId="0" animBg="1"/>
      <p:bldP spid="135" grpId="0" animBg="1"/>
      <p:bldP spid="136" grpId="0" animBg="1"/>
      <p:bldP spid="137" grpId="0" animBg="1"/>
      <p:bldP spid="145" grpId="0" animBg="1"/>
      <p:bldP spid="147" grpId="0" animBg="1"/>
      <p:bldP spid="148" grpId="0" animBg="1"/>
      <p:bldP spid="153" grpId="0" animBg="1"/>
      <p:bldP spid="154" grpId="0" animBg="1"/>
      <p:bldP spid="155" grpId="0" animBg="1"/>
      <p:bldP spid="157" grpId="0" animBg="1"/>
      <p:bldP spid="158" grpId="0" animBg="1"/>
      <p:bldP spid="166" grpId="0" animBg="1"/>
      <p:bldP spid="168" grpId="0" animBg="1"/>
      <p:bldP spid="1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Brent-Kung (Version #3)</a:t>
            </a:r>
            <a:endParaRPr lang="en-US" dirty="0"/>
          </a:p>
        </p:txBody>
      </p:sp>
      <p:cxnSp>
        <p:nvCxnSpPr>
          <p:cNvPr id="3" name="Straight Connector 2"/>
          <p:cNvCxnSpPr>
            <a:stCxn id="18" idx="2"/>
            <a:endCxn id="26" idx="3"/>
          </p:cNvCxnSpPr>
          <p:nvPr/>
        </p:nvCxnSpPr>
        <p:spPr>
          <a:xfrm>
            <a:off x="5193498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53705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849949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19351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2439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67951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00944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4930" y="2333625"/>
            <a:ext cx="528" cy="3741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4163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6150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0813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71181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933168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95155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276717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8704" y="1899709"/>
            <a:ext cx="509587" cy="4339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rot="10800000">
            <a:off x="28416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10800000">
            <a:off x="945093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rot="10800000">
            <a:off x="160602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2266954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 rot="10800000">
            <a:off x="295697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3617900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7883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4939761" y="6074729"/>
            <a:ext cx="508530" cy="391584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4163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46150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0813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71181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33168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95155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76717" y="2534709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>
            <a:stCxn id="12" idx="2"/>
            <a:endCxn id="27" idx="7"/>
          </p:cNvCxnSpPr>
          <p:nvPr/>
        </p:nvCxnSpPr>
        <p:spPr>
          <a:xfrm flipH="1">
            <a:off x="719123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367226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71605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3389816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037919" y="2350610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698849" y="2333625"/>
            <a:ext cx="481821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29" idx="7"/>
          </p:cNvCxnSpPr>
          <p:nvPr/>
        </p:nvCxnSpPr>
        <p:spPr>
          <a:xfrm flipH="1">
            <a:off x="2043097" y="2333625"/>
            <a:ext cx="482878" cy="2708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283106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945093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607080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70124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932111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594098" y="3243687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>
            <a:stCxn id="29" idx="4"/>
            <a:endCxn id="41" idx="7"/>
          </p:cNvCxnSpPr>
          <p:nvPr/>
        </p:nvCxnSpPr>
        <p:spPr>
          <a:xfrm flipH="1">
            <a:off x="718066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4"/>
            <a:endCxn id="42" idx="7"/>
          </p:cNvCxnSpPr>
          <p:nvPr/>
        </p:nvCxnSpPr>
        <p:spPr>
          <a:xfrm flipH="1">
            <a:off x="1380053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1" idx="4"/>
            <a:endCxn id="43" idx="7"/>
          </p:cNvCxnSpPr>
          <p:nvPr/>
        </p:nvCxnSpPr>
        <p:spPr>
          <a:xfrm flipH="1">
            <a:off x="2042040" y="3010959"/>
            <a:ext cx="1145922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2" idx="4"/>
            <a:endCxn id="44" idx="7"/>
          </p:cNvCxnSpPr>
          <p:nvPr/>
        </p:nvCxnSpPr>
        <p:spPr>
          <a:xfrm flipH="1">
            <a:off x="2705084" y="3010959"/>
            <a:ext cx="1144865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3" idx="4"/>
            <a:endCxn id="45" idx="7"/>
          </p:cNvCxnSpPr>
          <p:nvPr/>
        </p:nvCxnSpPr>
        <p:spPr>
          <a:xfrm flipH="1">
            <a:off x="3367071" y="3010959"/>
            <a:ext cx="1164440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46" idx="7"/>
          </p:cNvCxnSpPr>
          <p:nvPr/>
        </p:nvCxnSpPr>
        <p:spPr>
          <a:xfrm flipH="1">
            <a:off x="4029058" y="3010959"/>
            <a:ext cx="1164968" cy="302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83106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45093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07080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270124" y="4022621"/>
            <a:ext cx="509587" cy="47625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44" idx="4"/>
            <a:endCxn id="53" idx="7"/>
          </p:cNvCxnSpPr>
          <p:nvPr/>
        </p:nvCxnSpPr>
        <p:spPr>
          <a:xfrm flipH="1">
            <a:off x="718066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4"/>
            <a:endCxn id="54" idx="7"/>
          </p:cNvCxnSpPr>
          <p:nvPr/>
        </p:nvCxnSpPr>
        <p:spPr>
          <a:xfrm flipH="1">
            <a:off x="1380053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6" idx="4"/>
            <a:endCxn id="55" idx="7"/>
          </p:cNvCxnSpPr>
          <p:nvPr/>
        </p:nvCxnSpPr>
        <p:spPr>
          <a:xfrm flipH="1">
            <a:off x="2042040" y="3719937"/>
            <a:ext cx="1806852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2727300" y="3719937"/>
            <a:ext cx="1804211" cy="372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84163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46150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608137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271181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933168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595155" y="4743346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55" idx="4"/>
            <a:endCxn id="61" idx="7"/>
          </p:cNvCxnSpPr>
          <p:nvPr/>
        </p:nvCxnSpPr>
        <p:spPr>
          <a:xfrm flipH="1">
            <a:off x="719123" y="449887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6" idx="4"/>
            <a:endCxn id="62" idx="7"/>
          </p:cNvCxnSpPr>
          <p:nvPr/>
        </p:nvCxnSpPr>
        <p:spPr>
          <a:xfrm flipH="1">
            <a:off x="1381110" y="449887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035149" y="4494161"/>
            <a:ext cx="1142751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2697136" y="4494161"/>
            <a:ext cx="114380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367072" y="4498871"/>
            <a:ext cx="1164439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4029058" y="4498871"/>
            <a:ext cx="1164968" cy="314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284163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46150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160813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271181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933168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595155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276717" y="5385755"/>
            <a:ext cx="509587" cy="47625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Arrow Connector 79"/>
          <p:cNvCxnSpPr>
            <a:stCxn id="62" idx="4"/>
            <a:endCxn id="73" idx="7"/>
          </p:cNvCxnSpPr>
          <p:nvPr/>
        </p:nvCxnSpPr>
        <p:spPr>
          <a:xfrm flipH="1">
            <a:off x="719123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3" idx="4"/>
            <a:endCxn id="74" idx="7"/>
          </p:cNvCxnSpPr>
          <p:nvPr/>
        </p:nvCxnSpPr>
        <p:spPr>
          <a:xfrm flipH="1">
            <a:off x="1381110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4" idx="4"/>
            <a:endCxn id="75" idx="7"/>
          </p:cNvCxnSpPr>
          <p:nvPr/>
        </p:nvCxnSpPr>
        <p:spPr>
          <a:xfrm flipH="1">
            <a:off x="2043097" y="5219596"/>
            <a:ext cx="482878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5" idx="4"/>
            <a:endCxn id="76" idx="7"/>
          </p:cNvCxnSpPr>
          <p:nvPr/>
        </p:nvCxnSpPr>
        <p:spPr>
          <a:xfrm flipH="1">
            <a:off x="2706141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66" idx="4"/>
            <a:endCxn id="77" idx="7"/>
          </p:cNvCxnSpPr>
          <p:nvPr/>
        </p:nvCxnSpPr>
        <p:spPr>
          <a:xfrm flipH="1">
            <a:off x="3368128" y="5219596"/>
            <a:ext cx="481821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endCxn id="78" idx="7"/>
          </p:cNvCxnSpPr>
          <p:nvPr/>
        </p:nvCxnSpPr>
        <p:spPr>
          <a:xfrm flipH="1">
            <a:off x="4030115" y="5219596"/>
            <a:ext cx="501396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79" idx="7"/>
          </p:cNvCxnSpPr>
          <p:nvPr/>
        </p:nvCxnSpPr>
        <p:spPr>
          <a:xfrm flipH="1">
            <a:off x="4711677" y="5219596"/>
            <a:ext cx="482349" cy="2359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38800" y="1899709"/>
            <a:ext cx="3219450" cy="167738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038961" y="1899709"/>
            <a:ext cx="2819289" cy="1677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             Legend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Precomputation</a:t>
            </a:r>
            <a:r>
              <a:rPr lang="en-US" dirty="0" smtClean="0">
                <a:solidFill>
                  <a:schemeClr val="bg1"/>
                </a:solidFill>
              </a:rPr>
              <a:t> stage</a:t>
            </a:r>
          </a:p>
          <a:p>
            <a:endParaRPr lang="en-US" sz="400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(forward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Dot Operator (reverse tree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sz="400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Summation stage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816600" y="2243666"/>
            <a:ext cx="264035" cy="2656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816600" y="2585562"/>
            <a:ext cx="264035" cy="2338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6600" y="2920789"/>
            <a:ext cx="264035" cy="22542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 rot="10800000">
            <a:off x="5816599" y="3275809"/>
            <a:ext cx="268919" cy="19378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638800" y="4092366"/>
            <a:ext cx="3219450" cy="236346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Characteristics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Minimum number of nodes and maximum logic depth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Trades speed for reduced area</a:t>
            </a:r>
          </a:p>
        </p:txBody>
      </p:sp>
    </p:spTree>
    <p:extLst>
      <p:ext uri="{BB962C8B-B14F-4D97-AF65-F5344CB8AC3E}">
        <p14:creationId xmlns:p14="http://schemas.microsoft.com/office/powerpoint/2010/main" val="1551185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2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53" grpId="0" animBg="1"/>
      <p:bldP spid="54" grpId="0" animBg="1"/>
      <p:bldP spid="56" grpId="0" animBg="1"/>
      <p:bldP spid="62" grpId="0" animBg="1"/>
      <p:bldP spid="63" grpId="0" animBg="1"/>
      <p:bldP spid="64" grpId="0" animBg="1"/>
      <p:bldP spid="66" grpId="0" animBg="1"/>
      <p:bldP spid="73" grpId="0" animBg="1"/>
      <p:bldP spid="75" grpId="0" animBg="1"/>
      <p:bldP spid="77" grpId="0" animBg="1"/>
      <p:bldP spid="79" grpId="0" animBg="1"/>
    </p:bldLst>
  </p:timing>
</p:sld>
</file>

<file path=ppt/theme/theme1.xml><?xml version="1.0" encoding="utf-8"?>
<a:theme xmlns:a="http://schemas.openxmlformats.org/drawingml/2006/main" name="Spectrum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3238</TotalTime>
  <Words>1446</Words>
  <Application>Microsoft Macintosh PowerPoint</Application>
  <PresentationFormat>On-screen Show (4:3)</PresentationFormat>
  <Paragraphs>229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Spectrum</vt:lpstr>
      <vt:lpstr>The Superset Adder</vt:lpstr>
      <vt:lpstr>Motivation &amp; Approach</vt:lpstr>
      <vt:lpstr>Ripple-Carry Adder</vt:lpstr>
      <vt:lpstr>Parallel Prefix Adder</vt:lpstr>
      <vt:lpstr>Superset Adder</vt:lpstr>
      <vt:lpstr>Kogge-Stone</vt:lpstr>
      <vt:lpstr>Brent-Kung (Version #1)</vt:lpstr>
      <vt:lpstr>Brent-Kung (Version #2)</vt:lpstr>
      <vt:lpstr>Brent-Kung (Version #3)</vt:lpstr>
      <vt:lpstr>Brent-Kung (Version #4)</vt:lpstr>
      <vt:lpstr>Han-Carlson (Version #1)</vt:lpstr>
      <vt:lpstr>Han-Carlson (Version #2)</vt:lpstr>
      <vt:lpstr>Taxonomy</vt:lpstr>
      <vt:lpstr>PowerPoint Presentation</vt:lpstr>
      <vt:lpstr>Superset Adder in Cadence</vt:lpstr>
      <vt:lpstr>PowerPoint Presentation</vt:lpstr>
      <vt:lpstr>Superset Adder with Inversion</vt:lpstr>
      <vt:lpstr>Comparative Analysis</vt:lpstr>
      <vt:lpstr>Extensions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Superset Adder</dc:title>
  <dc:creator>Kyle</dc:creator>
  <cp:lastModifiedBy>Kyle</cp:lastModifiedBy>
  <cp:revision>108</cp:revision>
  <dcterms:created xsi:type="dcterms:W3CDTF">2012-12-06T04:34:27Z</dcterms:created>
  <dcterms:modified xsi:type="dcterms:W3CDTF">2012-12-12T21:16:56Z</dcterms:modified>
</cp:coreProperties>
</file>